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73" autoAdjust="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04565-2838-4850-A24F-ED04BC5AE204}" type="datetimeFigureOut">
              <a:rPr lang="en-CA" smtClean="0"/>
              <a:t>2025-03-31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55AD2-A21B-47D4-BC24-40CA5637AF2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381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55AD2-A21B-47D4-BC24-40CA5637AF20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806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https://www.islandrail.c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hyperlink" Target="https://www.islandrail.ca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Hopping, Stopping, and  </a:t>
            </a:r>
            <a:r>
              <a:rPr lang="en-CA" dirty="0">
                <a:solidFill>
                  <a:srgbClr val="00B050"/>
                </a:solidFill>
              </a:rPr>
              <a:t>Shopping the Train</a:t>
            </a:r>
            <a:r>
              <a:rPr lang="en-CA" dirty="0"/>
              <a:t> Part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How First Nations and buying up </a:t>
            </a:r>
          </a:p>
          <a:p>
            <a:r>
              <a:rPr lang="en-CA" dirty="0"/>
              <a:t>Railways and making them work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45612-A2BD-76B1-5137-35707B7878D1}"/>
              </a:ext>
            </a:extLst>
          </p:cNvPr>
          <p:cNvSpPr txBox="1"/>
          <p:nvPr/>
        </p:nvSpPr>
        <p:spPr>
          <a:xfrm>
            <a:off x="4670323" y="145945"/>
            <a:ext cx="72955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B0F0"/>
                </a:solidFill>
              </a:rPr>
              <a:t>Se mettre à bord, faire stopper et </a:t>
            </a:r>
            <a:r>
              <a:rPr lang="en-CA" sz="3600" dirty="0">
                <a:solidFill>
                  <a:srgbClr val="00B050"/>
                </a:solidFill>
              </a:rPr>
              <a:t>maganiser le train</a:t>
            </a:r>
            <a:r>
              <a:rPr lang="en-CA" sz="3600" dirty="0"/>
              <a:t> </a:t>
            </a:r>
            <a:r>
              <a:rPr lang="en-CA" sz="3600" dirty="0">
                <a:solidFill>
                  <a:srgbClr val="00B0F0"/>
                </a:solidFill>
              </a:rPr>
              <a:t>3</a:t>
            </a:r>
            <a:r>
              <a:rPr lang="en-CA" sz="3600" baseline="30000" dirty="0">
                <a:solidFill>
                  <a:srgbClr val="00B0F0"/>
                </a:solidFill>
              </a:rPr>
              <a:t>e</a:t>
            </a:r>
            <a:r>
              <a:rPr lang="en-CA" sz="3600" dirty="0">
                <a:solidFill>
                  <a:srgbClr val="00B0F0"/>
                </a:solidFill>
              </a:rPr>
              <a:t> partie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23B67-6B28-784F-4F6E-E0F0344F6CB9}"/>
              </a:ext>
            </a:extLst>
          </p:cNvPr>
          <p:cNvSpPr txBox="1"/>
          <p:nvPr/>
        </p:nvSpPr>
        <p:spPr>
          <a:xfrm>
            <a:off x="7521678" y="1346274"/>
            <a:ext cx="41885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/>
              <a:t>Comment les premières nations achetent les chemins de fer et les font marcher pour le bien commun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772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363" y="603314"/>
            <a:ext cx="6363096" cy="5579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200" dirty="0"/>
              <a:t>QUESTIONNAIRE / OUTLINE FOR YOUR STUDY of… (name of line)</a:t>
            </a:r>
          </a:p>
          <a:p>
            <a:pPr marL="514350" indent="-514350">
              <a:buAutoNum type="arabicPeriod"/>
            </a:pPr>
            <a:r>
              <a:rPr lang="en-CA" sz="3200" dirty="0"/>
              <a:t>Kind of line </a:t>
            </a:r>
            <a:r>
              <a:rPr lang="en-CA" dirty="0"/>
              <a:t>(passenger, freight, industrial terminal, mixed traffic)</a:t>
            </a:r>
            <a:r>
              <a:rPr lang="en-CA" sz="3200" dirty="0"/>
              <a:t> </a:t>
            </a:r>
          </a:p>
          <a:p>
            <a:pPr marL="514350" indent="-514350">
              <a:buAutoNum type="arabicPeriod"/>
            </a:pPr>
            <a:r>
              <a:rPr lang="en-CA" sz="3200" dirty="0"/>
              <a:t>Where it runs (from / to)</a:t>
            </a:r>
          </a:p>
          <a:p>
            <a:pPr marL="514350" indent="-514350">
              <a:buAutoNum type="arabicPeriod"/>
            </a:pPr>
            <a:r>
              <a:rPr lang="en-CA" sz="3200" dirty="0"/>
              <a:t>Who owns it (whole / part)?</a:t>
            </a:r>
          </a:p>
          <a:p>
            <a:pPr marL="514350" indent="-514350">
              <a:buAutoNum type="arabicPeriod"/>
            </a:pPr>
            <a:r>
              <a:rPr lang="en-CA" sz="3200" dirty="0"/>
              <a:t>How long have they owned it?</a:t>
            </a:r>
          </a:p>
          <a:p>
            <a:pPr marL="514350" indent="-514350">
              <a:buAutoNum type="arabicPeriod"/>
            </a:pPr>
            <a:r>
              <a:rPr lang="en-CA" sz="3200" dirty="0"/>
              <a:t>Other lines it connects with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2459" y="603314"/>
            <a:ext cx="5382704" cy="5891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/>
              <a:t>Numbers Questions/stats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sz="800" dirty="0"/>
          </a:p>
          <a:p>
            <a:pPr marL="457200" indent="-457200">
              <a:buAutoNum type="alphaLcParenBoth"/>
            </a:pPr>
            <a:r>
              <a:rPr lang="en-CA" dirty="0"/>
              <a:t>Line length in miles/kilometers: how much mainline, yard/sidings</a:t>
            </a:r>
          </a:p>
          <a:p>
            <a:pPr marL="457200" indent="-457200">
              <a:buAutoNum type="alphaLcParenBoth"/>
            </a:pPr>
            <a:r>
              <a:rPr lang="en-CA" dirty="0"/>
              <a:t>How many staff (on line, in office)</a:t>
            </a:r>
          </a:p>
          <a:p>
            <a:pPr marL="457200" indent="-457200">
              <a:buAutoNum type="alphaLcParenBoth"/>
            </a:pPr>
            <a:r>
              <a:rPr lang="en-CA" dirty="0"/>
              <a:t>How many trains/week does it run</a:t>
            </a:r>
          </a:p>
          <a:p>
            <a:pPr marL="457200" indent="-457200">
              <a:buAutoNum type="alphaLcParenBoth"/>
            </a:pPr>
            <a:r>
              <a:rPr lang="en-CA" dirty="0"/>
              <a:t>How many carloads/year (freight)</a:t>
            </a:r>
          </a:p>
          <a:p>
            <a:pPr marL="457200" indent="-457200">
              <a:buAutoNum type="alphaLcParenBoth"/>
            </a:pPr>
            <a:r>
              <a:rPr lang="en-CA" dirty="0"/>
              <a:t>How many locomotives/cars does it own or lease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go about your study </a:t>
            </a:r>
            <a:br>
              <a:rPr lang="en-US" sz="3200" dirty="0"/>
            </a:br>
            <a:r>
              <a:rPr lang="en-US" sz="3200" dirty="0"/>
              <a:t>(method)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28" y="2148336"/>
            <a:ext cx="7005876" cy="429959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CA" u="sng" dirty="0"/>
              <a:t>First hand: IDEAL</a:t>
            </a:r>
            <a:r>
              <a:rPr lang="en-CA" b="1" dirty="0"/>
              <a:t> – If you know someone who works on the line, start there.</a:t>
            </a:r>
          </a:p>
          <a:p>
            <a:pPr marL="457200" indent="-457200">
              <a:buAutoNum type="arabicPeriod"/>
            </a:pPr>
            <a:r>
              <a:rPr lang="en-CA" u="sng" dirty="0"/>
              <a:t>Online</a:t>
            </a:r>
            <a:r>
              <a:rPr lang="en-CA" dirty="0"/>
              <a:t> – Google search, by company name if you know it, or list of railways by province</a:t>
            </a:r>
          </a:p>
          <a:p>
            <a:pPr marL="457200" indent="-457200">
              <a:buAutoNum type="arabicPeriod"/>
            </a:pPr>
            <a:r>
              <a:rPr lang="en-CA" u="sng" dirty="0"/>
              <a:t>Hard copy prospectus</a:t>
            </a:r>
            <a:r>
              <a:rPr lang="en-CA" dirty="0"/>
              <a:t> at library (phone beforehand) or request to have sent by mail</a:t>
            </a:r>
            <a:endParaRPr lang="en-CA" u="sng" dirty="0"/>
          </a:p>
          <a:p>
            <a:pPr marL="457200" indent="-457200">
              <a:buAutoNum type="arabicPeriod"/>
            </a:pPr>
            <a:r>
              <a:rPr lang="en-CA" u="sng" dirty="0"/>
              <a:t>Combined</a:t>
            </a:r>
            <a:r>
              <a:rPr lang="en-CA" dirty="0"/>
              <a:t> – build a list of questions from your                research; use it for a phone / ZOOM interview</a:t>
            </a:r>
          </a:p>
          <a:p>
            <a:pPr marL="457200" indent="-457200">
              <a:buAutoNum type="arabicPeriod"/>
            </a:pPr>
            <a:r>
              <a:rPr lang="en-CA" u="sng" dirty="0"/>
              <a:t>Compare and Contrast</a:t>
            </a:r>
            <a:r>
              <a:rPr lang="en-CA" dirty="0"/>
              <a:t> information you’ve gathered from these different sources.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0460" y="2148336"/>
            <a:ext cx="4632409" cy="3805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9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60" y="5267795"/>
            <a:ext cx="8746486" cy="588535"/>
          </a:xfrm>
        </p:spPr>
        <p:txBody>
          <a:bodyPr>
            <a:normAutofit fontScale="90000"/>
          </a:bodyPr>
          <a:lstStyle/>
          <a:p>
            <a:r>
              <a:rPr lang="en-CA" dirty="0"/>
              <a:t>Program material developed by  </a:t>
            </a:r>
            <a:br>
              <a:rPr lang="en-CA" dirty="0"/>
            </a:br>
            <a:r>
              <a:rPr lang="en-CA" dirty="0"/>
              <a:t>© Canadian Specific Enterprises, a subsidiary of </a:t>
            </a:r>
            <a:r>
              <a:rPr lang="en-CA" dirty="0">
                <a:solidFill>
                  <a:srgbClr val="FF0000"/>
                </a:solidFill>
              </a:rPr>
              <a:t>Canadian Classroom on Rails Experience (CCOR)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5160" y="6007250"/>
            <a:ext cx="10933505" cy="919113"/>
          </a:xfrm>
        </p:spPr>
        <p:txBody>
          <a:bodyPr>
            <a:noAutofit/>
          </a:bodyPr>
          <a:lstStyle/>
          <a:p>
            <a:r>
              <a:rPr lang="en-CA" sz="2400" dirty="0"/>
              <a:t>Ressources programmatiques © Entreprises Canadienne Spécifique, une initiative de </a:t>
            </a:r>
            <a:r>
              <a:rPr lang="en-CA" sz="2400" dirty="0">
                <a:solidFill>
                  <a:srgbClr val="00B0F0"/>
                </a:solidFill>
              </a:rPr>
              <a:t>la Salle de Classe ferroviaire canadienne (S-Cla-Ferro-Can)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7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INTRO TO TEACHERS AND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>
                <a:solidFill>
                  <a:srgbClr val="00B050"/>
                </a:solidFill>
              </a:rPr>
              <a:t>In the last decade, most discussion of First Nations and railways has been on the impact of the coming of the steel on peoples who were here before. This was a needed pause to celebration of so-called “civilization.” (Gandhi)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Amidst the earlier self-congratulation, some historians tried to balance the books, pointing out the human costs of development. They noted Louis Riel, who led a revolt of his people, ended up saving CPR from collapse in 1885.  </a:t>
            </a:r>
          </a:p>
          <a:p>
            <a:pPr lvl="1"/>
            <a:r>
              <a:rPr lang="en-CA" dirty="0">
                <a:solidFill>
                  <a:srgbClr val="FFFF00"/>
                </a:solidFill>
              </a:rPr>
              <a:t>Indigenous words for the rail technology proved prophetic. For the Siksika, a locomotive was a demon with a glaring eye and voracious appetite for coal and water. To the Pikani, the train was a snake, slithering over the land. 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CA" dirty="0">
                <a:solidFill>
                  <a:srgbClr val="00B0F0"/>
                </a:solidFill>
              </a:rPr>
              <a:t>A new chapter began as First Nations buy up and operate regional railways for the benefit of their communities and the </a:t>
            </a:r>
            <a:r>
              <a:rPr lang="en-CA" i="1" dirty="0">
                <a:solidFill>
                  <a:srgbClr val="00B0F0"/>
                </a:solidFill>
              </a:rPr>
              <a:t>kanata</a:t>
            </a:r>
            <a:r>
              <a:rPr lang="en-CA" dirty="0">
                <a:solidFill>
                  <a:srgbClr val="00B0F0"/>
                </a:solidFill>
              </a:rPr>
              <a:t> constellation. This is an opportunity for us to see what they can teach us “along the right-of way.”</a:t>
            </a:r>
          </a:p>
        </p:txBody>
      </p:sp>
    </p:spTree>
    <p:extLst>
      <p:ext uri="{BB962C8B-B14F-4D97-AF65-F5344CB8AC3E}">
        <p14:creationId xmlns:p14="http://schemas.microsoft.com/office/powerpoint/2010/main" val="396839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162" y="2271251"/>
            <a:ext cx="8269205" cy="2241756"/>
          </a:xfrm>
        </p:spPr>
        <p:txBody>
          <a:bodyPr>
            <a:noAutofit/>
          </a:bodyPr>
          <a:lstStyle/>
          <a:p>
            <a:r>
              <a:rPr lang="en-CA" sz="3200" dirty="0"/>
              <a:t>Three regional Canadian railways of 200 km  or more are First Nations owned in whole or part. All connect with oceans: the Atlantic (Gulf of Saint Laurence) the Arctic (Hudson Bay) and the Pacific (Salish Sea). </a:t>
            </a:r>
          </a:p>
          <a:p>
            <a:r>
              <a:rPr lang="en-CA" sz="2400" dirty="0"/>
              <a:t>Trois chemins de fer </a:t>
            </a:r>
            <a:r>
              <a:rPr lang="fr-CA" sz="2400" noProof="0" dirty="0"/>
              <a:t>régionaux</a:t>
            </a:r>
            <a:r>
              <a:rPr lang="en-CA" sz="2400" dirty="0"/>
              <a:t> </a:t>
            </a:r>
            <a:r>
              <a:rPr lang="fr-CA" sz="2400" noProof="0" dirty="0"/>
              <a:t>appartiennent</a:t>
            </a:r>
            <a:r>
              <a:rPr lang="en-CA" sz="2400" dirty="0"/>
              <a:t> en tout ou en partie aux Premières Nations. Chacun relie à un océan: l’Atlanqique (la Golfe du St-Laurent), l’Arctique (la Baie d’Hudson) et la Pacifique (la Mer des Salish). </a:t>
            </a:r>
            <a:endParaRPr lang="en-US" sz="2400" dirty="0"/>
          </a:p>
          <a:p>
            <a:r>
              <a:rPr lang="en-CA" sz="2400" dirty="0"/>
              <a:t> </a:t>
            </a:r>
            <a:endParaRPr lang="en-US" sz="2400" dirty="0"/>
          </a:p>
          <a:p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3782F-938E-4194-7E66-58D5E568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842" y="85325"/>
            <a:ext cx="2971346" cy="4371852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9FD39D1-C718-6358-1D96-B61724FD48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9898" t="31333" r="19527" b="29398"/>
          <a:stretch/>
        </p:blipFill>
        <p:spPr>
          <a:xfrm>
            <a:off x="6528619" y="320956"/>
            <a:ext cx="2085531" cy="1756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Island Corridor Foundation">
            <a:hlinkClick r:id="rId4"/>
            <a:extLst>
              <a:ext uri="{FF2B5EF4-FFF2-40B4-BE49-F238E27FC236}">
                <a16:creationId xmlns:a16="http://schemas.microsoft.com/office/drawing/2014/main" id="{58CDA5BB-FCEF-B80C-DC22-C72F66A9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5" y="668594"/>
            <a:ext cx="5442853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2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5" y="753228"/>
            <a:ext cx="10079578" cy="1080938"/>
          </a:xfrm>
        </p:spPr>
        <p:txBody>
          <a:bodyPr>
            <a:normAutofit/>
          </a:bodyPr>
          <a:lstStyle/>
          <a:p>
            <a:r>
              <a:rPr lang="en-US" dirty="0"/>
              <a:t>This is an optional, self-study module for those who have done “Hopping”/“Stopping the Train”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650" y="3234853"/>
            <a:ext cx="5750350" cy="337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/>
              <a:t>Students, parents, and teachers who’ve taken the earlier two modules at Classroom On Rails are welcome to share their work on this unit for</a:t>
            </a:r>
          </a:p>
          <a:p>
            <a:pPr marL="0" indent="0">
              <a:buNone/>
            </a:pPr>
            <a:r>
              <a:rPr lang="en-CA" sz="2800" dirty="0"/>
              <a:t> </a:t>
            </a:r>
            <a:endParaRPr lang="en-CA" sz="800" dirty="0"/>
          </a:p>
          <a:p>
            <a:pPr lvl="1"/>
            <a:r>
              <a:rPr lang="en-CA" sz="2800" dirty="0"/>
              <a:t>comment and evaluation</a:t>
            </a:r>
          </a:p>
          <a:p>
            <a:pPr lvl="1"/>
            <a:r>
              <a:rPr lang="en-CA" sz="2800" dirty="0"/>
              <a:t>posting on CCOR online page </a:t>
            </a:r>
          </a:p>
          <a:p>
            <a:endParaRPr lang="en-CA" sz="2800" dirty="0"/>
          </a:p>
          <a:p>
            <a:pPr marL="0" indent="0">
              <a:buNone/>
            </a:pPr>
            <a:r>
              <a:rPr lang="en-CA" sz="2800" dirty="0"/>
              <a:t>  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3234853"/>
            <a:ext cx="5943668" cy="3871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solidFill>
                  <a:srgbClr val="00B0F0"/>
                </a:solidFill>
              </a:rPr>
              <a:t>Les étudiant(e)s, les parents et les enseignant(e)s qui ont achevé les deux modules précédents sont invites à partager leurs travaux sur ce module-ci pour les buts de</a:t>
            </a:r>
          </a:p>
          <a:p>
            <a:pPr marL="0" indent="0">
              <a:buNone/>
            </a:pPr>
            <a:endParaRPr lang="en-CA" sz="800" dirty="0">
              <a:solidFill>
                <a:srgbClr val="00B0F0"/>
              </a:solidFill>
            </a:endParaRPr>
          </a:p>
          <a:p>
            <a:r>
              <a:rPr lang="en-CA" sz="2800" dirty="0">
                <a:solidFill>
                  <a:srgbClr val="00B0F0"/>
                </a:solidFill>
              </a:rPr>
              <a:t>commentaire ainsi qu’évaluation</a:t>
            </a:r>
          </a:p>
          <a:p>
            <a:r>
              <a:rPr lang="en-CA" sz="2800" dirty="0">
                <a:solidFill>
                  <a:srgbClr val="00B0F0"/>
                </a:solidFill>
              </a:rPr>
              <a:t>poster à la page en ligne de S-Cla-Ferro-Can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4A8A3-BB44-9D8B-78C5-F37F04C3B2E5}"/>
              </a:ext>
            </a:extLst>
          </p:cNvPr>
          <p:cNvSpPr txBox="1"/>
          <p:nvPr/>
        </p:nvSpPr>
        <p:spPr>
          <a:xfrm>
            <a:off x="345650" y="2044865"/>
            <a:ext cx="115522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rgbClr val="00B0F0"/>
                </a:solidFill>
              </a:rPr>
              <a:t>Celui-ci est un module d’ étude optional pour ceux/celles qui ont déjà fait ceux de “Monter à bord” et “Stopper le train”</a:t>
            </a:r>
          </a:p>
        </p:txBody>
      </p:sp>
    </p:spTree>
    <p:extLst>
      <p:ext uri="{BB962C8B-B14F-4D97-AF65-F5344CB8AC3E}">
        <p14:creationId xmlns:p14="http://schemas.microsoft.com/office/powerpoint/2010/main" val="168105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31" y="668593"/>
            <a:ext cx="9753600" cy="1175405"/>
          </a:xfrm>
        </p:spPr>
        <p:txBody>
          <a:bodyPr>
            <a:normAutofit/>
          </a:bodyPr>
          <a:lstStyle/>
          <a:p>
            <a:r>
              <a:rPr lang="en-CA" dirty="0"/>
              <a:t>Tshiuetin Rail Transport operates over the Quebec, North Shore and Labrador (QNSL) line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0D1AD-EC67-BCA1-7E98-E52758A74A0B}"/>
              </a:ext>
            </a:extLst>
          </p:cNvPr>
          <p:cNvSpPr txBox="1"/>
          <p:nvPr/>
        </p:nvSpPr>
        <p:spPr>
          <a:xfrm>
            <a:off x="4385568" y="3244334"/>
            <a:ext cx="4755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</p:txBody>
      </p:sp>
      <p:pic>
        <p:nvPicPr>
          <p:cNvPr id="15" name="Content Placeholder 14" descr="D:\Documents\Temporary Internet Files\Content.MSO\7556187.tmp">
            <a:extLst>
              <a:ext uri="{FF2B5EF4-FFF2-40B4-BE49-F238E27FC236}">
                <a16:creationId xmlns:a16="http://schemas.microsoft.com/office/drawing/2014/main" id="{FA90A3BF-B7E3-49E9-8F20-9A23085DE8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1" y="2153505"/>
            <a:ext cx="3680596" cy="437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C558D8-CF71-4608-8A36-AAB2CA5E68FE}"/>
              </a:ext>
            </a:extLst>
          </p:cNvPr>
          <p:cNvSpPr txBox="1"/>
          <p:nvPr/>
        </p:nvSpPr>
        <p:spPr>
          <a:xfrm>
            <a:off x="4412046" y="3244334"/>
            <a:ext cx="4755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</p:txBody>
      </p:sp>
      <p:pic>
        <p:nvPicPr>
          <p:cNvPr id="18" name="Picture 17" descr="Tshiuetin Rail Transportation logo ...">
            <a:extLst>
              <a:ext uri="{FF2B5EF4-FFF2-40B4-BE49-F238E27FC236}">
                <a16:creationId xmlns:a16="http://schemas.microsoft.com/office/drawing/2014/main" id="{B9626A2E-8E76-4CDD-9114-457FCA7954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83" y="2213775"/>
            <a:ext cx="3322884" cy="431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\Temporary Internet Files\Content.MSO\57404936.tmp">
            <a:extLst>
              <a:ext uri="{FF2B5EF4-FFF2-40B4-BE49-F238E27FC236}">
                <a16:creationId xmlns:a16="http://schemas.microsoft.com/office/drawing/2014/main" id="{9B19292C-505F-41B7-8AB3-D7BDA7EFC2E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99" y="3613666"/>
            <a:ext cx="1624613" cy="294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\Temporary Internet Files\Content.MSO\91A922B4.tmp">
            <a:extLst>
              <a:ext uri="{FF2B5EF4-FFF2-40B4-BE49-F238E27FC236}">
                <a16:creationId xmlns:a16="http://schemas.microsoft.com/office/drawing/2014/main" id="{2AD685B4-EB6A-4A41-99D2-269D2C314A0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58" y="3076418"/>
            <a:ext cx="2888163" cy="18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Un train nommé Tshiuetin | Radio-Canada">
            <a:extLst>
              <a:ext uri="{FF2B5EF4-FFF2-40B4-BE49-F238E27FC236}">
                <a16:creationId xmlns:a16="http://schemas.microsoft.com/office/drawing/2014/main" id="{1F717249-006F-4069-A946-02115DC9ABF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1202"/>
          <a:stretch/>
        </p:blipFill>
        <p:spPr bwMode="auto">
          <a:xfrm>
            <a:off x="5956917" y="2223000"/>
            <a:ext cx="2690088" cy="139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\Temporary Internet Files\Content.MSO\4BB3DAE8.tmp">
            <a:extLst>
              <a:ext uri="{FF2B5EF4-FFF2-40B4-BE49-F238E27FC236}">
                <a16:creationId xmlns:a16="http://schemas.microsoft.com/office/drawing/2014/main" id="{79180480-053C-4447-B7CC-649945134C0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58" y="4481782"/>
            <a:ext cx="2888163" cy="207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Tshiuetin - Curio">
            <a:extLst>
              <a:ext uri="{FF2B5EF4-FFF2-40B4-BE49-F238E27FC236}">
                <a16:creationId xmlns:a16="http://schemas.microsoft.com/office/drawing/2014/main" id="{429D8CC2-513A-4B15-A45A-43ABDD53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80" y="2178900"/>
            <a:ext cx="1909537" cy="10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7068B6-AC70-DDD5-0C52-262D761DC9D1}"/>
              </a:ext>
            </a:extLst>
          </p:cNvPr>
          <p:cNvSpPr txBox="1"/>
          <p:nvPr/>
        </p:nvSpPr>
        <p:spPr>
          <a:xfrm>
            <a:off x="-139083" y="107582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800" dirty="0">
                <a:solidFill>
                  <a:srgbClr val="00B050"/>
                </a:solidFill>
              </a:rPr>
              <a:t>Teansport Ferroviaire Tshiuetin exploite la voie ferrée reliant Emeril NL a Schefferville QC</a:t>
            </a:r>
          </a:p>
        </p:txBody>
      </p:sp>
    </p:spTree>
    <p:extLst>
      <p:ext uri="{BB962C8B-B14F-4D97-AF65-F5344CB8AC3E}">
        <p14:creationId xmlns:p14="http://schemas.microsoft.com/office/powerpoint/2010/main" val="163145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24" y="753228"/>
            <a:ext cx="9706258" cy="1080938"/>
          </a:xfrm>
        </p:spPr>
        <p:txBody>
          <a:bodyPr/>
          <a:lstStyle/>
          <a:p>
            <a:r>
              <a:rPr lang="en-CA" dirty="0"/>
              <a:t>The Hudson Bay Railway branches off the CN mainline and runs to Churchill, Manitoba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F1E77-C3DB-BECE-F846-3CF8C948B847}"/>
              </a:ext>
            </a:extLst>
          </p:cNvPr>
          <p:cNvSpPr txBox="1"/>
          <p:nvPr/>
        </p:nvSpPr>
        <p:spPr>
          <a:xfrm>
            <a:off x="833730" y="1858899"/>
            <a:ext cx="10780250" cy="61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b="1" i="0" dirty="0">
                <a:solidFill>
                  <a:srgbClr val="00B050"/>
                </a:solidFill>
                <a:effectLst/>
                <a:latin typeface="neue-haas-grotesk-display"/>
              </a:rPr>
              <a:t>Hudson Bay Railway: Fostering Regional Prosperity with Indigenous and Community-Driven Values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713E8119-60CE-7991-C901-C6FB32BE668F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l="51746" t="11078" b="11078"/>
          <a:stretch/>
        </p:blipFill>
        <p:spPr>
          <a:xfrm>
            <a:off x="10743959" y="662830"/>
            <a:ext cx="1248431" cy="1261733"/>
          </a:xfrm>
        </p:spPr>
      </p:pic>
      <p:pic>
        <p:nvPicPr>
          <p:cNvPr id="13" name="Picture Placeholder 12" descr="D:\Documents\Temporary Internet Files\Content.MSO\6B71FD7B.tmp">
            <a:extLst>
              <a:ext uri="{FF2B5EF4-FFF2-40B4-BE49-F238E27FC236}">
                <a16:creationId xmlns:a16="http://schemas.microsoft.com/office/drawing/2014/main" id="{39E05EAC-2467-4A28-836C-36FEA0C6211D}"/>
              </a:ext>
            </a:extLst>
          </p:cNvPr>
          <p:cNvPicPr>
            <a:picLocks noGrp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" b="5588"/>
          <a:stretch>
            <a:fillRect/>
          </a:stretch>
        </p:blipFill>
        <p:spPr bwMode="auto">
          <a:xfrm>
            <a:off x="7011414" y="2506457"/>
            <a:ext cx="3423979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Placeholder 14" descr="D:\Documents\Temporary Internet Files\Content.MSO\A0085CF7.tmp">
            <a:extLst>
              <a:ext uri="{FF2B5EF4-FFF2-40B4-BE49-F238E27FC236}">
                <a16:creationId xmlns:a16="http://schemas.microsoft.com/office/drawing/2014/main" id="{7943E070-EC25-46D0-9329-FD498DD1BBC4}"/>
              </a:ext>
            </a:extLst>
          </p:cNvPr>
          <p:cNvPicPr>
            <a:picLocks noGrp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9" b="21179"/>
          <a:stretch>
            <a:fillRect/>
          </a:stretch>
        </p:blipFill>
        <p:spPr bwMode="auto">
          <a:xfrm>
            <a:off x="358775" y="2506458"/>
            <a:ext cx="3882823" cy="1727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D:\Documents\Temporary Internet Files\Content.MSO\CFB7A52F.tmp">
            <a:extLst>
              <a:ext uri="{FF2B5EF4-FFF2-40B4-BE49-F238E27FC236}">
                <a16:creationId xmlns:a16="http://schemas.microsoft.com/office/drawing/2014/main" id="{55A47EE4-055C-4F86-91BD-23A7DAF957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23" y="2506457"/>
            <a:ext cx="26289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\Temporary Internet Files\Content.MSO\96F95633.tmp">
            <a:extLst>
              <a:ext uri="{FF2B5EF4-FFF2-40B4-BE49-F238E27FC236}">
                <a16:creationId xmlns:a16="http://schemas.microsoft.com/office/drawing/2014/main" id="{094751C5-1BD3-4A59-9A47-F2448D63BE7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7" y="4339238"/>
            <a:ext cx="3368859" cy="1727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\Temporary Internet Files\Content.MSO\2E0F891D.tmp">
            <a:extLst>
              <a:ext uri="{FF2B5EF4-FFF2-40B4-BE49-F238E27FC236}">
                <a16:creationId xmlns:a16="http://schemas.microsoft.com/office/drawing/2014/main" id="{2968A8EA-29C8-4DC7-9D67-E8263FBDC6F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56" y="4339238"/>
            <a:ext cx="2974165" cy="17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\Temporary Internet Files\Content.MSO\7AFA5615.tmp">
            <a:extLst>
              <a:ext uri="{FF2B5EF4-FFF2-40B4-BE49-F238E27FC236}">
                <a16:creationId xmlns:a16="http://schemas.microsoft.com/office/drawing/2014/main" id="{FD3A8427-8824-45F6-AA99-88AFBF8F5A0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12" y="436169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\Temporary Internet Files\Content.MSO\DDE3C5EB.tmp">
            <a:extLst>
              <a:ext uri="{FF2B5EF4-FFF2-40B4-BE49-F238E27FC236}">
                <a16:creationId xmlns:a16="http://schemas.microsoft.com/office/drawing/2014/main" id="{288F9F6B-3813-48AB-BF92-976D56EB6E8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51" y="4354652"/>
            <a:ext cx="2015370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88A83-F260-8404-51CF-EB601B5FBC73}"/>
              </a:ext>
            </a:extLst>
          </p:cNvPr>
          <p:cNvSpPr txBox="1"/>
          <p:nvPr/>
        </p:nvSpPr>
        <p:spPr>
          <a:xfrm>
            <a:off x="597757" y="80936"/>
            <a:ext cx="11604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FFFF00"/>
                </a:solidFill>
              </a:rPr>
              <a:t>Le Chemin de fer de la Baie d’Hudson relie la ligne principale du CN à Churchill MB</a:t>
            </a:r>
          </a:p>
        </p:txBody>
      </p:sp>
    </p:spTree>
    <p:extLst>
      <p:ext uri="{BB962C8B-B14F-4D97-AF65-F5344CB8AC3E}">
        <p14:creationId xmlns:p14="http://schemas.microsoft.com/office/powerpoint/2010/main" val="196047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18" y="753228"/>
            <a:ext cx="10014264" cy="1080938"/>
          </a:xfrm>
        </p:spPr>
        <p:txBody>
          <a:bodyPr>
            <a:normAutofit/>
          </a:bodyPr>
          <a:lstStyle/>
          <a:p>
            <a:r>
              <a:rPr lang="en-CA" dirty="0"/>
              <a:t>The Vancouver Island Corridor Foundation owns the former Esquimalt &amp; Nanaimo Railway (E&amp;N)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117987" y="4297504"/>
            <a:ext cx="3913239" cy="25368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Rail traffic last ran the full length of the line in 2011. There are plans to revive all of parts of the line.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7295535" y="5366266"/>
            <a:ext cx="2014801" cy="2442662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 rot="10800000" flipV="1">
            <a:off x="197892" y="2049939"/>
            <a:ext cx="11469630" cy="510558"/>
          </a:xfrm>
        </p:spPr>
        <p:txBody>
          <a:bodyPr/>
          <a:lstStyle/>
          <a:p>
            <a:r>
              <a:rPr lang="en-US" dirty="0"/>
              <a:t>The Corridor is joinlty owned by First Nations and municipalities it passes through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6938704" y="4363580"/>
            <a:ext cx="5055403" cy="1984095"/>
          </a:xfrm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D186F66-8BC2-DDB2-ACA9-D2005632DCE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2483" b="12483"/>
          <a:stretch>
            <a:fillRect/>
          </a:stretch>
        </p:blipFill>
        <p:spPr>
          <a:xfrm>
            <a:off x="279918" y="2560496"/>
            <a:ext cx="3574532" cy="1786267"/>
          </a:xfrm>
          <a:prstGeom prst="roundRect">
            <a:avLst>
              <a:gd name="adj" fmla="val 0"/>
            </a:avLst>
          </a:prstGeo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4A7F2B9D-552F-0FCF-83E0-D917264D25D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31343" b="31343"/>
          <a:stretch>
            <a:fillRect/>
          </a:stretch>
        </p:blipFill>
        <p:spPr>
          <a:xfrm>
            <a:off x="4076171" y="3549445"/>
            <a:ext cx="6438728" cy="3203347"/>
          </a:xfrm>
          <a:prstGeom prst="roundRect">
            <a:avLst>
              <a:gd name="adj" fmla="val 18298"/>
            </a:avLst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1E0197-D9C8-75C1-2E3F-E6A02BAB117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191910" y="3549445"/>
            <a:ext cx="2700860" cy="2798229"/>
          </a:xfrm>
          <a:prstGeom prst="roundRect">
            <a:avLst>
              <a:gd name="adj" fmla="val 0"/>
            </a:avLst>
          </a:prstGeom>
        </p:spPr>
      </p:sp>
      <p:pic>
        <p:nvPicPr>
          <p:cNvPr id="26" name="Picture 25" descr="Island Corridor Foundation">
            <a:hlinkClick r:id="rId4"/>
            <a:extLst>
              <a:ext uri="{FF2B5EF4-FFF2-40B4-BE49-F238E27FC236}">
                <a16:creationId xmlns:a16="http://schemas.microsoft.com/office/drawing/2014/main" id="{01D3525B-4719-F059-5AFE-D87668910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84" y="2608291"/>
            <a:ext cx="2689282" cy="752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8A57F8-92E0-A22B-A3C0-CC93D3581341}"/>
              </a:ext>
            </a:extLst>
          </p:cNvPr>
          <p:cNvSpPr txBox="1"/>
          <p:nvPr/>
        </p:nvSpPr>
        <p:spPr>
          <a:xfrm>
            <a:off x="117987" y="-989"/>
            <a:ext cx="11975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</a:rPr>
              <a:t>La Fondation du Couloir de l’ÎIe de Vancouver est propiétaire de l’ancien Esquimalt &amp; Nanaimo Railway</a:t>
            </a:r>
          </a:p>
        </p:txBody>
      </p:sp>
    </p:spTree>
    <p:extLst>
      <p:ext uri="{BB962C8B-B14F-4D97-AF65-F5344CB8AC3E}">
        <p14:creationId xmlns:p14="http://schemas.microsoft.com/office/powerpoint/2010/main" val="371238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07" y="753228"/>
            <a:ext cx="9743676" cy="1080938"/>
          </a:xfrm>
        </p:spPr>
        <p:txBody>
          <a:bodyPr>
            <a:normAutofit/>
          </a:bodyPr>
          <a:lstStyle/>
          <a:p>
            <a:r>
              <a:rPr lang="en-CA" dirty="0"/>
              <a:t>There are other shorter Indigenous	owned/ operated lines in Canada’s mainland provinces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945" y="2605548"/>
            <a:ext cx="6795305" cy="3785420"/>
          </a:xfrm>
        </p:spPr>
        <p:txBody>
          <a:bodyPr>
            <a:normAutofit lnSpcReduction="10000"/>
          </a:bodyPr>
          <a:lstStyle/>
          <a:p>
            <a:r>
              <a:rPr lang="en-CA" sz="3000" dirty="0">
                <a:solidFill>
                  <a:srgbClr val="002060"/>
                </a:solidFill>
              </a:rPr>
              <a:t>Il y a d’autres chemins de fer </a:t>
            </a:r>
            <a:r>
              <a:rPr lang="en-CA" sz="3000" dirty="0" err="1">
                <a:solidFill>
                  <a:srgbClr val="002060"/>
                </a:solidFill>
              </a:rPr>
              <a:t>dirigés</a:t>
            </a:r>
            <a:r>
              <a:rPr lang="en-CA" sz="3000" dirty="0">
                <a:solidFill>
                  <a:srgbClr val="002060"/>
                </a:solidFill>
              </a:rPr>
              <a:t> par les </a:t>
            </a:r>
            <a:r>
              <a:rPr lang="en-CA" sz="3000" dirty="0" err="1">
                <a:solidFill>
                  <a:srgbClr val="002060"/>
                </a:solidFill>
              </a:rPr>
              <a:t>peuples</a:t>
            </a:r>
            <a:r>
              <a:rPr lang="en-CA" sz="3000" dirty="0">
                <a:solidFill>
                  <a:srgbClr val="002060"/>
                </a:solidFill>
              </a:rPr>
              <a:t> </a:t>
            </a:r>
            <a:r>
              <a:rPr lang="en-CA" sz="3000" dirty="0" err="1">
                <a:solidFill>
                  <a:srgbClr val="002060"/>
                </a:solidFill>
              </a:rPr>
              <a:t>autochtones</a:t>
            </a:r>
            <a:r>
              <a:rPr lang="en-CA" sz="3000" dirty="0">
                <a:solidFill>
                  <a:srgbClr val="002060"/>
                </a:solidFill>
              </a:rPr>
              <a:t> aux provinces et </a:t>
            </a:r>
            <a:r>
              <a:rPr lang="en-CA" sz="3000" dirty="0" err="1">
                <a:solidFill>
                  <a:srgbClr val="002060"/>
                </a:solidFill>
              </a:rPr>
              <a:t>térrestres</a:t>
            </a:r>
            <a:r>
              <a:rPr lang="en-CA" sz="3000" dirty="0">
                <a:solidFill>
                  <a:srgbClr val="002060"/>
                </a:solidFill>
              </a:rPr>
              <a:t> </a:t>
            </a:r>
            <a:r>
              <a:rPr lang="en-CA" sz="3000" dirty="0" err="1">
                <a:solidFill>
                  <a:srgbClr val="002060"/>
                </a:solidFill>
              </a:rPr>
              <a:t>canadiens</a:t>
            </a:r>
            <a:r>
              <a:rPr lang="en-CA" sz="3000" dirty="0">
                <a:solidFill>
                  <a:srgbClr val="002060"/>
                </a:solidFill>
              </a:rPr>
              <a:t>.</a:t>
            </a:r>
            <a:r>
              <a:rPr lang="en-CA" sz="3000" dirty="0"/>
              <a:t> </a:t>
            </a:r>
          </a:p>
          <a:p>
            <a:r>
              <a:rPr lang="en-CA" sz="3000" dirty="0"/>
              <a:t>Some of these are freight carrieirs</a:t>
            </a:r>
          </a:p>
          <a:p>
            <a:r>
              <a:rPr lang="en-CA" sz="3000" dirty="0"/>
              <a:t>some run passenger excursions </a:t>
            </a:r>
          </a:p>
          <a:p>
            <a:r>
              <a:rPr lang="en-CA" sz="3000" dirty="0"/>
              <a:t>some are “terminal operations” to store and repair railcars/locomotives  and some offer a mix of these services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250" y="2059816"/>
            <a:ext cx="4678230" cy="4044956"/>
          </a:xfrm>
        </p:spPr>
        <p:txBody>
          <a:bodyPr>
            <a:noAutofit/>
          </a:bodyPr>
          <a:lstStyle/>
          <a:p>
            <a:r>
              <a:rPr lang="en-CA" sz="2800" dirty="0">
                <a:solidFill>
                  <a:srgbClr val="002060"/>
                </a:solidFill>
              </a:rPr>
              <a:t>Quelques-uns tansportent les marchandises.</a:t>
            </a:r>
          </a:p>
          <a:p>
            <a:r>
              <a:rPr lang="en-CA" sz="2800" dirty="0">
                <a:solidFill>
                  <a:srgbClr val="002060"/>
                </a:solidFill>
              </a:rPr>
              <a:t>Quelques-uns offrent les services aux voyageurs.</a:t>
            </a:r>
          </a:p>
          <a:p>
            <a:r>
              <a:rPr lang="en-CA" sz="2800" dirty="0">
                <a:solidFill>
                  <a:srgbClr val="002060"/>
                </a:solidFill>
              </a:rPr>
              <a:t>Quelques-uns sont les “exploitations de gare” pour entreposage et le réparrage des wagons et les locomotives</a:t>
            </a:r>
          </a:p>
          <a:p>
            <a:r>
              <a:rPr lang="en-CA" sz="2800" dirty="0">
                <a:solidFill>
                  <a:srgbClr val="002060"/>
                </a:solidFill>
              </a:rPr>
              <a:t>D’autres offrent un combi-naison  de ces servicds.</a:t>
            </a:r>
            <a:r>
              <a:rPr lang="en-CA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1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	</a:t>
            </a:r>
            <a:r>
              <a:rPr lang="en-US" sz="4000" dirty="0">
                <a:solidFill>
                  <a:srgbClr val="FF0000"/>
                </a:solidFill>
              </a:rPr>
              <a:t>/</a:t>
            </a:r>
            <a:r>
              <a:rPr lang="en-US" sz="4000" dirty="0"/>
              <a:t>	</a:t>
            </a:r>
            <a:r>
              <a:rPr lang="en-US" sz="4000" dirty="0">
                <a:solidFill>
                  <a:srgbClr val="00B0F0"/>
                </a:solidFill>
              </a:rPr>
              <a:t>sur-vol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181" y="2282558"/>
            <a:ext cx="6612019" cy="406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/>
              <a:t>To complete this unit, you will:</a:t>
            </a:r>
          </a:p>
          <a:p>
            <a:r>
              <a:rPr lang="en-CA" sz="3000" dirty="0"/>
              <a:t>study one of the two operating Indigenous railways in Slide … using the questionnaire outline next slide</a:t>
            </a:r>
          </a:p>
          <a:p>
            <a:r>
              <a:rPr lang="en-CA" sz="3000" dirty="0"/>
              <a:t>study another short line close to home, in your province or territory a neighbouring province or territory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876" y="2346783"/>
            <a:ext cx="4300928" cy="4133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Pour achiever ce module, vous devrez:</a:t>
            </a:r>
          </a:p>
          <a:p>
            <a:r>
              <a:rPr lang="en-US" sz="2800" dirty="0">
                <a:solidFill>
                  <a:srgbClr val="00B0F0"/>
                </a:solidFill>
              </a:rPr>
              <a:t>faire une étude sur un de deux chemins de fer Autochtones nommés au troisième diapositive et</a:t>
            </a:r>
          </a:p>
          <a:p>
            <a:r>
              <a:rPr lang="en-US" sz="2800" dirty="0">
                <a:solidFill>
                  <a:srgbClr val="00B0F0"/>
                </a:solidFill>
              </a:rPr>
              <a:t>rechercher une autre “ligne courte” plus près de chez vous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26" y="0"/>
            <a:ext cx="3604920" cy="19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2638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9151</TotalTime>
  <Words>1025</Words>
  <Application>Microsoft Office PowerPoint</Application>
  <PresentationFormat>Widescreen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neue-haas-grotesk-display</vt:lpstr>
      <vt:lpstr>Trebuchet MS</vt:lpstr>
      <vt:lpstr>Berlin</vt:lpstr>
      <vt:lpstr>Hopping, Stopping, and  Shopping the Train Part 3</vt:lpstr>
      <vt:lpstr>INTRO TO TEACHERS AND STUDENTS</vt:lpstr>
      <vt:lpstr>PowerPoint Presentation</vt:lpstr>
      <vt:lpstr>This is an optional, self-study module for those who have done “Hopping”/“Stopping the Train”</vt:lpstr>
      <vt:lpstr>Tshiuetin Rail Transport operates over the Quebec, North Shore and Labrador (QNSL) line</vt:lpstr>
      <vt:lpstr>The Hudson Bay Railway branches off the CN mainline and runs to Churchill, Manitoba</vt:lpstr>
      <vt:lpstr>The Vancouver Island Corridor Foundation owns the former Esquimalt &amp; Nanaimo Railway (E&amp;N)</vt:lpstr>
      <vt:lpstr>There are other shorter Indigenous owned/ operated lines in Canada’s mainland provinces</vt:lpstr>
      <vt:lpstr>OVERVIEW / sur-vol</vt:lpstr>
      <vt:lpstr>PowerPoint Presentation</vt:lpstr>
      <vt:lpstr>How to go about your study  (method)</vt:lpstr>
      <vt:lpstr>Program material developed by   © Canadian Specific Enterprises, a subsidiary of Canadian Classroom on Rails Experience (CCOR)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Hopping the Train …  and Stopping the Train Part 1</dc:title>
  <dc:creator>David Watts</dc:creator>
  <cp:lastModifiedBy>David Watts</cp:lastModifiedBy>
  <cp:revision>122</cp:revision>
  <dcterms:created xsi:type="dcterms:W3CDTF">2021-11-03T17:36:58Z</dcterms:created>
  <dcterms:modified xsi:type="dcterms:W3CDTF">2025-04-01T14:00:12Z</dcterms:modified>
</cp:coreProperties>
</file>